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1" r:id="rId1"/>
  </p:sldMasterIdLst>
  <p:notesMasterIdLst>
    <p:notesMasterId r:id="rId39"/>
  </p:notesMasterIdLst>
  <p:handoutMasterIdLst>
    <p:handoutMasterId r:id="rId40"/>
  </p:handoutMasterIdLst>
  <p:sldIdLst>
    <p:sldId id="256" r:id="rId2"/>
    <p:sldId id="293" r:id="rId3"/>
    <p:sldId id="257" r:id="rId4"/>
    <p:sldId id="286" r:id="rId5"/>
    <p:sldId id="263" r:id="rId6"/>
    <p:sldId id="284" r:id="rId7"/>
    <p:sldId id="285" r:id="rId8"/>
    <p:sldId id="258" r:id="rId9"/>
    <p:sldId id="259" r:id="rId10"/>
    <p:sldId id="283" r:id="rId11"/>
    <p:sldId id="261" r:id="rId12"/>
    <p:sldId id="264" r:id="rId13"/>
    <p:sldId id="270" r:id="rId14"/>
    <p:sldId id="262" r:id="rId15"/>
    <p:sldId id="260" r:id="rId16"/>
    <p:sldId id="275" r:id="rId17"/>
    <p:sldId id="271" r:id="rId18"/>
    <p:sldId id="272" r:id="rId19"/>
    <p:sldId id="273" r:id="rId20"/>
    <p:sldId id="274" r:id="rId21"/>
    <p:sldId id="280" r:id="rId22"/>
    <p:sldId id="278" r:id="rId23"/>
    <p:sldId id="267" r:id="rId24"/>
    <p:sldId id="266" r:id="rId25"/>
    <p:sldId id="279" r:id="rId26"/>
    <p:sldId id="281" r:id="rId27"/>
    <p:sldId id="282" r:id="rId28"/>
    <p:sldId id="265" r:id="rId29"/>
    <p:sldId id="277" r:id="rId30"/>
    <p:sldId id="276" r:id="rId31"/>
    <p:sldId id="289" r:id="rId32"/>
    <p:sldId id="268" r:id="rId33"/>
    <p:sldId id="292" r:id="rId34"/>
    <p:sldId id="291" r:id="rId35"/>
    <p:sldId id="290" r:id="rId36"/>
    <p:sldId id="288" r:id="rId37"/>
    <p:sldId id="269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9386B295-4652-B441-8D23-93089606C5CA}">
          <p14:sldIdLst>
            <p14:sldId id="256"/>
          </p14:sldIdLst>
        </p14:section>
        <p14:section name="Agenda" id="{FB639C89-C2B8-F04D-853F-8FF6DB5110E9}">
          <p14:sldIdLst>
            <p14:sldId id="293"/>
            <p14:sldId id="257"/>
            <p14:sldId id="286"/>
          </p14:sldIdLst>
        </p14:section>
        <p14:section name="Design" id="{A9EB1EB1-27D5-0D4E-8C47-7B82807259FA}">
          <p14:sldIdLst>
            <p14:sldId id="263"/>
            <p14:sldId id="284"/>
            <p14:sldId id="285"/>
            <p14:sldId id="258"/>
            <p14:sldId id="259"/>
            <p14:sldId id="283"/>
            <p14:sldId id="261"/>
            <p14:sldId id="264"/>
            <p14:sldId id="270"/>
          </p14:sldIdLst>
        </p14:section>
        <p14:section name="Experiments" id="{2EFBFCE6-514B-504E-985A-D995620FDD38}">
          <p14:sldIdLst>
            <p14:sldId id="262"/>
            <p14:sldId id="260"/>
            <p14:sldId id="275"/>
            <p14:sldId id="271"/>
            <p14:sldId id="272"/>
            <p14:sldId id="273"/>
            <p14:sldId id="274"/>
            <p14:sldId id="280"/>
            <p14:sldId id="278"/>
            <p14:sldId id="267"/>
            <p14:sldId id="266"/>
            <p14:sldId id="279"/>
            <p14:sldId id="281"/>
            <p14:sldId id="282"/>
            <p14:sldId id="265"/>
            <p14:sldId id="277"/>
            <p14:sldId id="276"/>
          </p14:sldIdLst>
        </p14:section>
        <p14:section name="Lessons Learnd about the System" id="{FC379D57-7172-2F44-85F0-223F15393FF3}">
          <p14:sldIdLst>
            <p14:sldId id="289"/>
            <p14:sldId id="268"/>
            <p14:sldId id="292"/>
            <p14:sldId id="291"/>
            <p14:sldId id="290"/>
            <p14:sldId id="28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 autoAdjust="0"/>
    <p:restoredTop sz="77843" autoAdjust="0"/>
  </p:normalViewPr>
  <p:slideViewPr>
    <p:cSldViewPr snapToGrid="0" snapToObjects="1">
      <p:cViewPr varScale="1">
        <p:scale>
          <a:sx n="94" d="100"/>
          <a:sy n="94" d="100"/>
        </p:scale>
        <p:origin x="-206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sendMessage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peekMessage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dequeueMessage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FCA6F-234D-AE40-BFA1-9414A5A22271}" type="datetime1">
              <a:rPr lang="en-US" smtClean="0"/>
              <a:t>12/11/13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77FE4-9EA5-4647-B644-010E99C32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0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41E6-8F86-ED46-8E8C-1BDDA3C7A863}" type="datetime1">
              <a:rPr lang="en-US" smtClean="0"/>
              <a:t>12/11/13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F1629-35A7-B149-9E44-FCD098C0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7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12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KISS</a:t>
            </a:r>
          </a:p>
          <a:p>
            <a:endParaRPr lang="en-US" dirty="0" smtClean="0"/>
          </a:p>
          <a:p>
            <a:r>
              <a:rPr lang="en-US" dirty="0" smtClean="0"/>
              <a:t>Context:</a:t>
            </a:r>
            <a:r>
              <a:rPr lang="en-US" baseline="0" dirty="0" smtClean="0"/>
              <a:t> For request – response</a:t>
            </a:r>
          </a:p>
          <a:p>
            <a:r>
              <a:rPr lang="en-US" baseline="0" dirty="0" smtClean="0"/>
              <a:t>Otherwise would use two fields </a:t>
            </a:r>
            <a:r>
              <a:rPr lang="en-US" baseline="0" dirty="0" err="1" smtClean="0"/>
              <a:t>is_request_response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message_id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receiver_id</a:t>
            </a:r>
            <a:r>
              <a:rPr lang="en-US" baseline="0" dirty="0" smtClean="0"/>
              <a:t>: Every client owns a private queue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41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C393-8F08-6646-8AFC-DBD8F856E782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AE73-AF49-134F-BE0A-11815868C76B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4388-52E8-864C-A783-95CAD7816AE5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6254750" y="2116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CD7-4F19-1847-B868-CDE0868CFA03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44ACD-7E3B-114C-8A44-818B69A27A8B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09709-7843-5840-A153-D360E356AD10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A89D5-FE7E-5946-8743-6579849CD5C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76D1-FE2F-9546-99E5-AFCF9A1EF08A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3769A-6503-4844-8A79-18EB9412718B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2BF1-187B-A546-ADA8-B04616B026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5027-B64D-5D45-A5EB-9DB6BD0E46C2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935567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00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4E0A033D-2CD1-C04D-A677-A38261D9801F}" type="datetime2">
              <a:rPr lang="en-US" smtClean="0"/>
              <a:t>Tuesday 12 November 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57B2308-30A8-9242-AB00-DAE35BE06A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1294732"/>
            <a:ext cx="7408333" cy="483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</a:t>
            </a:r>
            <a:r>
              <a:rPr lang="de-CH" dirty="0" err="1" smtClean="0"/>
              <a:t>text</a:t>
            </a:r>
            <a:r>
              <a:rPr lang="de-CH" dirty="0" smtClean="0"/>
              <a:t> </a:t>
            </a:r>
            <a:r>
              <a:rPr lang="de-CH" dirty="0" err="1" smtClean="0"/>
              <a:t>styles</a:t>
            </a:r>
            <a:endParaRPr lang="de-CH" dirty="0" smtClean="0"/>
          </a:p>
          <a:p>
            <a:pPr lvl="1"/>
            <a:r>
              <a:rPr lang="de-CH" dirty="0" smtClean="0"/>
              <a:t>Second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2"/>
            <a:r>
              <a:rPr lang="de-CH" dirty="0" smtClean="0"/>
              <a:t>Third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3"/>
            <a:r>
              <a:rPr lang="de-CH" dirty="0" err="1" smtClean="0"/>
              <a:t>Fourth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4"/>
            <a:r>
              <a:rPr lang="de-CH" dirty="0" err="1" smtClean="0"/>
              <a:t>Fifth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MLMQ</a:t>
            </a:r>
            <a:br>
              <a:rPr lang="en-US" dirty="0" smtClean="0"/>
            </a:br>
            <a:r>
              <a:rPr lang="en-US" dirty="0" smtClean="0"/>
              <a:t>Mat Luke Message Queuing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Advanced </a:t>
            </a:r>
            <a:r>
              <a:rPr lang="en-US" dirty="0"/>
              <a:t>Systems Lab – Milestone </a:t>
            </a:r>
            <a:r>
              <a:rPr lang="en-US" dirty="0" smtClean="0"/>
              <a:t>1</a:t>
            </a:r>
          </a:p>
          <a:p>
            <a:r>
              <a:rPr lang="en-US" dirty="0" smtClean="0"/>
              <a:t>Matthias </a:t>
            </a:r>
            <a:r>
              <a:rPr lang="en-US" dirty="0" err="1" smtClean="0"/>
              <a:t>Ganz</a:t>
            </a:r>
            <a:r>
              <a:rPr lang="en-US" dirty="0" smtClean="0"/>
              <a:t> &amp; Lukas Elmer</a:t>
            </a:r>
          </a:p>
          <a:p>
            <a:r>
              <a:rPr lang="en-US" dirty="0" smtClean="0"/>
              <a:t>HS 13/14</a:t>
            </a:r>
          </a:p>
          <a:p>
            <a:r>
              <a:rPr lang="en-US" dirty="0" smtClean="0"/>
              <a:t>ETHZ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4DAB-225D-3F47-8143-0FE8F68490F5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7430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459425" y="2131391"/>
            <a:ext cx="8220739" cy="3136348"/>
            <a:chOff x="459425" y="2131391"/>
            <a:chExt cx="8220739" cy="3136348"/>
          </a:xfrm>
        </p:grpSpPr>
        <p:sp>
          <p:nvSpPr>
            <p:cNvPr id="16" name="Rectangle 15"/>
            <p:cNvSpPr/>
            <p:nvPr/>
          </p:nvSpPr>
          <p:spPr>
            <a:xfrm>
              <a:off x="1921565" y="2131391"/>
              <a:ext cx="5256696" cy="313634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 smtClean="0"/>
                <a:t>Middleware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459425" y="2975112"/>
              <a:ext cx="1115391" cy="1104348"/>
              <a:chOff x="1380446" y="2142435"/>
              <a:chExt cx="1115391" cy="1104348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1380446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477631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1574816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065130" y="2606261"/>
              <a:ext cx="828261" cy="18553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NIO</a:t>
              </a:r>
              <a:endParaRPr lang="en-US" sz="1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5130" y="4538870"/>
              <a:ext cx="828261" cy="64052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Buffer Pool</a:t>
              </a:r>
              <a:endParaRPr lang="en-US" sz="14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731032" y="3061254"/>
              <a:ext cx="1115391" cy="1104348"/>
              <a:chOff x="1634435" y="2142435"/>
              <a:chExt cx="1115391" cy="1104348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1634435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731620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828805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Worker</a:t>
                </a:r>
                <a:endParaRPr lang="en-US" sz="1400" dirty="0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6040782" y="2705652"/>
              <a:ext cx="1027044" cy="175591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DB Connection Pool</a:t>
              </a:r>
              <a:endParaRPr lang="en-US" sz="14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7564773" y="2848621"/>
              <a:ext cx="1115391" cy="1483470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992783" y="2440607"/>
              <a:ext cx="1546087" cy="879068"/>
              <a:chOff x="2992783" y="2440607"/>
              <a:chExt cx="1546087" cy="879068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Request Queue</a:t>
                </a:r>
                <a:endParaRPr lang="en-US" sz="1400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010455" y="3582497"/>
              <a:ext cx="1546087" cy="879068"/>
              <a:chOff x="2992783" y="2440607"/>
              <a:chExt cx="1546087" cy="879068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" name="TextBox 36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Response Queue</a:t>
                </a:r>
                <a:endParaRPr lang="en-US" sz="1400" dirty="0"/>
              </a:p>
            </p:txBody>
          </p:sp>
        </p:grpSp>
        <p:sp>
          <p:nvSpPr>
            <p:cNvPr id="45" name="Right Arrow 44"/>
            <p:cNvSpPr/>
            <p:nvPr/>
          </p:nvSpPr>
          <p:spPr>
            <a:xfrm>
              <a:off x="3092170" y="2837577"/>
              <a:ext cx="1358351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/>
            <p:cNvSpPr/>
            <p:nvPr/>
          </p:nvSpPr>
          <p:spPr>
            <a:xfrm rot="10800000">
              <a:off x="3092172" y="3980070"/>
              <a:ext cx="1358349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24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F410-F04B-1A48-B844-F1EDEDD75244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 smtClean="0"/>
              <a:t>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49" y="1444070"/>
            <a:ext cx="7222503" cy="45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5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Indices (B-Trees)</a:t>
            </a:r>
          </a:p>
          <a:p>
            <a:pPr lvl="1"/>
            <a:r>
              <a:rPr lang="en-US" dirty="0"/>
              <a:t>Queue: </a:t>
            </a:r>
            <a:r>
              <a:rPr lang="en-US" dirty="0" err="1" smtClean="0"/>
              <a:t>client_id</a:t>
            </a:r>
            <a:endParaRPr lang="en-US" dirty="0" smtClean="0"/>
          </a:p>
          <a:p>
            <a:pPr lvl="1"/>
            <a:r>
              <a:rPr lang="en-US" dirty="0"/>
              <a:t>Client: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Message: </a:t>
            </a:r>
            <a:r>
              <a:rPr lang="en-US" dirty="0" err="1" smtClean="0"/>
              <a:t>queue_id</a:t>
            </a:r>
            <a:r>
              <a:rPr lang="en-US" dirty="0"/>
              <a:t>, </a:t>
            </a:r>
            <a:r>
              <a:rPr lang="en-US" dirty="0" err="1" smtClean="0"/>
              <a:t>prio</a:t>
            </a:r>
            <a:r>
              <a:rPr lang="en-US" dirty="0"/>
              <a:t>, </a:t>
            </a:r>
            <a:r>
              <a:rPr lang="en-US" dirty="0" err="1" smtClean="0"/>
              <a:t>sent_at</a:t>
            </a:r>
            <a:r>
              <a:rPr lang="en-US" dirty="0"/>
              <a:t>, </a:t>
            </a:r>
            <a:r>
              <a:rPr lang="en-US" dirty="0" err="1" smtClean="0"/>
              <a:t>client_sender_id</a:t>
            </a:r>
            <a:r>
              <a:rPr lang="en-US" dirty="0"/>
              <a:t>, context</a:t>
            </a:r>
            <a:endParaRPr lang="en-US" dirty="0" smtClean="0"/>
          </a:p>
          <a:p>
            <a:r>
              <a:rPr lang="en-US" dirty="0" smtClean="0"/>
              <a:t>Important stored </a:t>
            </a:r>
            <a:r>
              <a:rPr lang="en-US" dirty="0" smtClean="0"/>
              <a:t>procedures</a:t>
            </a:r>
          </a:p>
          <a:p>
            <a:pPr lvl="1"/>
            <a:r>
              <a:rPr lang="en-US" dirty="0" err="1" smtClean="0"/>
              <a:t>peekMessage</a:t>
            </a:r>
            <a:endParaRPr lang="en-US" dirty="0" smtClean="0"/>
          </a:p>
          <a:p>
            <a:pPr lvl="1"/>
            <a:r>
              <a:rPr lang="en-US" dirty="0" err="1" smtClean="0"/>
              <a:t>peekMessageForUpdate</a:t>
            </a:r>
            <a:endParaRPr lang="en-US" dirty="0"/>
          </a:p>
          <a:p>
            <a:pPr lvl="2"/>
            <a:r>
              <a:rPr lang="en-US" dirty="0" smtClean="0"/>
              <a:t>Locks a specific record for </a:t>
            </a:r>
            <a:r>
              <a:rPr lang="en-US" dirty="0" err="1" smtClean="0"/>
              <a:t>dequeuing</a:t>
            </a:r>
            <a:endParaRPr lang="en-US" dirty="0" smtClean="0"/>
          </a:p>
          <a:p>
            <a:r>
              <a:rPr lang="en-US" dirty="0" smtClean="0"/>
              <a:t>Prepared statements &amp; auto commit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 smtClean="0"/>
              <a:t>Database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79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294732"/>
            <a:ext cx="7814733" cy="483143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ClientDto</a:t>
            </a:r>
            <a:r>
              <a:rPr lang="en-US" dirty="0"/>
              <a:t> register(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err="1" smtClean="0"/>
              <a:t>ClientDto</a:t>
            </a:r>
            <a:r>
              <a:rPr lang="en-US" dirty="0" smtClean="0"/>
              <a:t> </a:t>
            </a:r>
            <a:r>
              <a:rPr lang="en-US" dirty="0" err="1"/>
              <a:t>lookupClient</a:t>
            </a:r>
            <a:r>
              <a:rPr lang="en-US" dirty="0"/>
              <a:t>(String </a:t>
            </a:r>
            <a:r>
              <a:rPr lang="en-US" dirty="0" err="1"/>
              <a:t>clientName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QueueDto</a:t>
            </a:r>
            <a:r>
              <a:rPr lang="en-US" dirty="0" smtClean="0"/>
              <a:t> </a:t>
            </a:r>
            <a:r>
              <a:rPr lang="en-US" dirty="0" err="1"/>
              <a:t>lookupClientQueue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createQueue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lookupClientQueue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deleteQueue</a:t>
            </a:r>
            <a:r>
              <a:rPr lang="en-US" dirty="0"/>
              <a:t>(long id)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sendMessage</a:t>
            </a:r>
            <a:r>
              <a:rPr lang="en-US" dirty="0"/>
              <a:t>(long </a:t>
            </a:r>
            <a:r>
              <a:rPr lang="en-US" dirty="0" err="1"/>
              <a:t>queueId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</a:t>
            </a:r>
            <a:r>
              <a:rPr lang="en-US" dirty="0"/>
              <a:t>(long[] </a:t>
            </a:r>
            <a:r>
              <a:rPr lang="en-US" dirty="0" err="1"/>
              <a:t>queueIds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sendRequestToClient</a:t>
            </a:r>
            <a:r>
              <a:rPr lang="en-US" dirty="0"/>
              <a:t>(long client,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sendResponseToClient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long context,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queuesWithPendingMessages</a:t>
            </a:r>
            <a:r>
              <a:rPr lang="en-US" dirty="0"/>
              <a:t>(List&lt;</a:t>
            </a:r>
            <a:r>
              <a:rPr lang="en-US" dirty="0" err="1"/>
              <a:t>QueueDto</a:t>
            </a:r>
            <a:r>
              <a:rPr lang="en-US" dirty="0"/>
              <a:t>&gt; queues,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maxNumQueues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peekMessage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dequeueMessage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</a:t>
            </a:r>
            <a:r>
              <a:rPr lang="en-US" dirty="0" smtClean="0"/>
              <a:t>Client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A0231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54" r="-36654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06A0-C6F4-A74A-9742-57B7FE2716B7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1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03639" y="4426065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9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80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179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0" name="Folded Corner 39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3458182" cy="76199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H="1" flipV="1">
            <a:off x="4699238" y="4020436"/>
            <a:ext cx="1050796" cy="76050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5750034" y="3574006"/>
            <a:ext cx="1290155" cy="120693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60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1" name="Folded Corner 40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>
          <a:xfrm>
            <a:off x="6537739" y="5057913"/>
            <a:ext cx="717826" cy="5742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olded Corner 44"/>
          <p:cNvSpPr/>
          <p:nvPr/>
        </p:nvSpPr>
        <p:spPr>
          <a:xfrm>
            <a:off x="7614172" y="4780938"/>
            <a:ext cx="1072628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 &amp;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4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Sequential Test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728869" y="1578971"/>
            <a:ext cx="2396435" cy="1643036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" dirty="0" smtClean="0"/>
                    <a:t>Middleware</a:t>
                  </a:r>
                  <a:endParaRPr lang="en-US" sz="1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" dirty="0" smtClean="0"/>
                    <a:t>Middleware</a:t>
                  </a:r>
                  <a:endParaRPr lang="en-US" sz="1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" dirty="0" smtClean="0"/>
                    <a:t>Middleware</a:t>
                  </a:r>
                  <a:endParaRPr lang="en-US" sz="1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" dirty="0" smtClean="0"/>
                <a:t>Database</a:t>
              </a:r>
              <a:endParaRPr lang="en-US" sz="200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120024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39" idx="0"/>
            <a:endCxn id="9" idx="2"/>
          </p:cNvCxnSpPr>
          <p:nvPr/>
        </p:nvCxnSpPr>
        <p:spPr>
          <a:xfrm flipV="1">
            <a:off x="1927086" y="3222007"/>
            <a:ext cx="1" cy="2889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29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2072" r="2072"/>
          <a:stretch>
            <a:fillRect/>
          </a:stretch>
        </p:blipFill>
        <p:spPr>
          <a:xfrm>
            <a:off x="-1103394" y="-59855"/>
            <a:ext cx="11358726" cy="7406174"/>
          </a:xfrm>
        </p:spPr>
      </p:pic>
    </p:spTree>
    <p:extLst>
      <p:ext uri="{BB962C8B-B14F-4D97-AF65-F5344CB8AC3E}">
        <p14:creationId xmlns:p14="http://schemas.microsoft.com/office/powerpoint/2010/main" val="30053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Parallel Tests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728869" y="1578971"/>
            <a:ext cx="2396435" cy="3201967"/>
            <a:chOff x="728869" y="1578971"/>
            <a:chExt cx="2396435" cy="3201967"/>
          </a:xfrm>
        </p:grpSpPr>
        <p:grpSp>
          <p:nvGrpSpPr>
            <p:cNvPr id="8" name="Group 7"/>
            <p:cNvGrpSpPr/>
            <p:nvPr/>
          </p:nvGrpSpPr>
          <p:grpSpPr>
            <a:xfrm>
              <a:off x="728869" y="1578971"/>
              <a:ext cx="2396435" cy="1643036"/>
              <a:chOff x="871538" y="1733826"/>
              <a:chExt cx="7408862" cy="4052956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871538" y="1733826"/>
                <a:ext cx="7408862" cy="405295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" dirty="0"/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1634435" y="2054091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1" name="Group 30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33" name="Group 32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35" name="Rounded Rectangle 34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36" name="Rounded Rectangle 35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37" name="Rounded Rectangle 36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34" name="Rounded Rectangle 33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32" name="Straight Connector 31"/>
                <p:cNvCxnSpPr>
                  <a:stCxn id="37" idx="3"/>
                  <a:endCxn id="34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Group 10"/>
              <p:cNvGrpSpPr/>
              <p:nvPr/>
            </p:nvGrpSpPr>
            <p:grpSpPr>
              <a:xfrm>
                <a:off x="1634435" y="3235740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26" name="Group 25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28" name="Rounded Rectangle 27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29" name="Rounded Rectangle 28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30" name="Rounded Rectangle 29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27" name="Rounded Rectangle 26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25" name="Straight Connector 24"/>
                <p:cNvCxnSpPr>
                  <a:stCxn id="30" idx="3"/>
                  <a:endCxn id="27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Group 11"/>
              <p:cNvGrpSpPr/>
              <p:nvPr/>
            </p:nvGrpSpPr>
            <p:grpSpPr>
              <a:xfrm>
                <a:off x="1634435" y="4426234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7" name="Group 16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19" name="Group 18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21" name="Rounded Rectangle 20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22" name="Rounded Rectangle 21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23" name="Rounded Rectangle 22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20" name="Rounded Rectangle 19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18" name="Straight Connector 17"/>
                <p:cNvCxnSpPr>
                  <a:stCxn id="23" idx="3"/>
                  <a:endCxn id="20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Can 12"/>
              <p:cNvSpPr/>
              <p:nvPr/>
            </p:nvSpPr>
            <p:spPr>
              <a:xfrm>
                <a:off x="6283739" y="2890351"/>
                <a:ext cx="1490870" cy="1982857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" dirty="0" smtClean="0"/>
                  <a:t>Database</a:t>
                </a:r>
                <a:endParaRPr lang="en-US" sz="200" dirty="0"/>
              </a:p>
            </p:txBody>
          </p:sp>
          <p:cxnSp>
            <p:nvCxnSpPr>
              <p:cNvPr id="14" name="Straight Connector 13"/>
              <p:cNvCxnSpPr>
                <a:stCxn id="34" idx="3"/>
                <a:endCxn id="13" idx="2"/>
              </p:cNvCxnSpPr>
              <p:nvPr/>
            </p:nvCxnSpPr>
            <p:spPr>
              <a:xfrm>
                <a:off x="5152914" y="2700131"/>
                <a:ext cx="1130825" cy="118164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>
                <a:stCxn id="27" idx="3"/>
                <a:endCxn id="13" idx="2"/>
              </p:cNvCxnSpPr>
              <p:nvPr/>
            </p:nvCxnSpPr>
            <p:spPr>
              <a:xfrm>
                <a:off x="5152914" y="3881780"/>
                <a:ext cx="1130825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>
                <a:stCxn id="20" idx="3"/>
                <a:endCxn id="13" idx="2"/>
              </p:cNvCxnSpPr>
              <p:nvPr/>
            </p:nvCxnSpPr>
            <p:spPr>
              <a:xfrm flipV="1">
                <a:off x="5152914" y="3881780"/>
                <a:ext cx="1130825" cy="119049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Rounded Rectangle 38"/>
            <p:cNvSpPr/>
            <p:nvPr/>
          </p:nvSpPr>
          <p:spPr>
            <a:xfrm>
              <a:off x="1200249" y="351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1</a:t>
              </a:r>
              <a:endParaRPr lang="en-US" dirty="0"/>
            </a:p>
          </p:txBody>
        </p:sp>
        <p:cxnSp>
          <p:nvCxnSpPr>
            <p:cNvPr id="38" name="Straight Arrow Connector 37"/>
            <p:cNvCxnSpPr>
              <a:stCxn id="39" idx="0"/>
              <a:endCxn id="9" idx="2"/>
            </p:cNvCxnSpPr>
            <p:nvPr/>
          </p:nvCxnSpPr>
          <p:spPr>
            <a:xfrm flipV="1">
              <a:off x="1927086" y="3222007"/>
              <a:ext cx="1" cy="28893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3421269" y="1578971"/>
            <a:ext cx="2396435" cy="3201967"/>
            <a:chOff x="728869" y="1578971"/>
            <a:chExt cx="2396435" cy="3201967"/>
          </a:xfrm>
        </p:grpSpPr>
        <p:grpSp>
          <p:nvGrpSpPr>
            <p:cNvPr id="41" name="Group 40"/>
            <p:cNvGrpSpPr/>
            <p:nvPr/>
          </p:nvGrpSpPr>
          <p:grpSpPr>
            <a:xfrm>
              <a:off x="728869" y="1578971"/>
              <a:ext cx="2396435" cy="1643036"/>
              <a:chOff x="871538" y="1733826"/>
              <a:chExt cx="7408862" cy="4052956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871538" y="1733826"/>
                <a:ext cx="7408862" cy="405295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" dirty="0"/>
              </a:p>
            </p:txBody>
          </p:sp>
          <p:grpSp>
            <p:nvGrpSpPr>
              <p:cNvPr id="45" name="Group 44"/>
              <p:cNvGrpSpPr/>
              <p:nvPr/>
            </p:nvGrpSpPr>
            <p:grpSpPr>
              <a:xfrm>
                <a:off x="1634435" y="2054091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6" name="Group 65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68" name="Group 67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70" name="Rounded Rectangle 69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71" name="Rounded Rectangle 70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72" name="Rounded Rectangle 71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69" name="Rounded Rectangle 68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67" name="Straight Connector 66"/>
                <p:cNvCxnSpPr>
                  <a:stCxn id="72" idx="3"/>
                  <a:endCxn id="69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Group 45"/>
              <p:cNvGrpSpPr/>
              <p:nvPr/>
            </p:nvGrpSpPr>
            <p:grpSpPr>
              <a:xfrm>
                <a:off x="1634435" y="3235740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9" name="Group 58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61" name="Group 60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63" name="Rounded Rectangle 62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64" name="Rounded Rectangle 63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65" name="Rounded Rectangle 64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62" name="Rounded Rectangle 61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60" name="Straight Connector 59"/>
                <p:cNvCxnSpPr>
                  <a:stCxn id="65" idx="3"/>
                  <a:endCxn id="62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" name="Group 46"/>
              <p:cNvGrpSpPr/>
              <p:nvPr/>
            </p:nvGrpSpPr>
            <p:grpSpPr>
              <a:xfrm>
                <a:off x="1634435" y="4426234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2" name="Group 51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54" name="Group 53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56" name="Rounded Rectangle 55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57" name="Rounded Rectangle 56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58" name="Rounded Rectangle 57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53" name="Straight Connector 52"/>
                <p:cNvCxnSpPr>
                  <a:stCxn id="58" idx="3"/>
                  <a:endCxn id="55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8" name="Can 47"/>
              <p:cNvSpPr/>
              <p:nvPr/>
            </p:nvSpPr>
            <p:spPr>
              <a:xfrm>
                <a:off x="6283739" y="2890351"/>
                <a:ext cx="1490870" cy="1982857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" dirty="0" smtClean="0"/>
                  <a:t>Database</a:t>
                </a:r>
                <a:endParaRPr lang="en-US" sz="200" dirty="0"/>
              </a:p>
            </p:txBody>
          </p:sp>
          <p:cxnSp>
            <p:nvCxnSpPr>
              <p:cNvPr id="49" name="Straight Connector 48"/>
              <p:cNvCxnSpPr>
                <a:stCxn id="69" idx="3"/>
                <a:endCxn id="48" idx="2"/>
              </p:cNvCxnSpPr>
              <p:nvPr/>
            </p:nvCxnSpPr>
            <p:spPr>
              <a:xfrm>
                <a:off x="5152914" y="2700131"/>
                <a:ext cx="1130825" cy="118164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>
                <a:stCxn id="62" idx="3"/>
                <a:endCxn id="48" idx="2"/>
              </p:cNvCxnSpPr>
              <p:nvPr/>
            </p:nvCxnSpPr>
            <p:spPr>
              <a:xfrm>
                <a:off x="5152914" y="3881780"/>
                <a:ext cx="1130825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stCxn id="55" idx="3"/>
                <a:endCxn id="48" idx="2"/>
              </p:cNvCxnSpPr>
              <p:nvPr/>
            </p:nvCxnSpPr>
            <p:spPr>
              <a:xfrm flipV="1">
                <a:off x="5152914" y="3881780"/>
                <a:ext cx="1130825" cy="119049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Rounded Rectangle 41"/>
            <p:cNvSpPr/>
            <p:nvPr/>
          </p:nvSpPr>
          <p:spPr>
            <a:xfrm>
              <a:off x="1200249" y="351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  <a:endParaRPr lang="en-US" dirty="0"/>
            </a:p>
          </p:txBody>
        </p:sp>
        <p:cxnSp>
          <p:nvCxnSpPr>
            <p:cNvPr id="43" name="Straight Arrow Connector 42"/>
            <p:cNvCxnSpPr>
              <a:stCxn id="42" idx="0"/>
              <a:endCxn id="44" idx="2"/>
            </p:cNvCxnSpPr>
            <p:nvPr/>
          </p:nvCxnSpPr>
          <p:spPr>
            <a:xfrm flipV="1">
              <a:off x="1927086" y="3222007"/>
              <a:ext cx="1" cy="28893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6108359" y="1578971"/>
            <a:ext cx="2396435" cy="3201967"/>
            <a:chOff x="728869" y="1578971"/>
            <a:chExt cx="2396435" cy="3201967"/>
          </a:xfrm>
        </p:grpSpPr>
        <p:grpSp>
          <p:nvGrpSpPr>
            <p:cNvPr id="74" name="Group 73"/>
            <p:cNvGrpSpPr/>
            <p:nvPr/>
          </p:nvGrpSpPr>
          <p:grpSpPr>
            <a:xfrm>
              <a:off x="728869" y="1578971"/>
              <a:ext cx="2396435" cy="1643036"/>
              <a:chOff x="871538" y="1733826"/>
              <a:chExt cx="7408862" cy="4052956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871538" y="1733826"/>
                <a:ext cx="7408862" cy="405295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" dirty="0"/>
              </a:p>
            </p:txBody>
          </p:sp>
          <p:grpSp>
            <p:nvGrpSpPr>
              <p:cNvPr id="78" name="Group 77"/>
              <p:cNvGrpSpPr/>
              <p:nvPr/>
            </p:nvGrpSpPr>
            <p:grpSpPr>
              <a:xfrm>
                <a:off x="1634435" y="2054091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99" name="Group 98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101" name="Group 100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103" name="Rounded Rectangle 102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104" name="Rounded Rectangle 103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105" name="Rounded Rectangle 104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102" name="Rounded Rectangle 101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100" name="Straight Connector 99"/>
                <p:cNvCxnSpPr>
                  <a:stCxn id="105" idx="3"/>
                  <a:endCxn id="102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9" name="Group 78"/>
              <p:cNvGrpSpPr/>
              <p:nvPr/>
            </p:nvGrpSpPr>
            <p:grpSpPr>
              <a:xfrm>
                <a:off x="1634435" y="3235740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92" name="Group 91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94" name="Group 93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96" name="Rounded Rectangle 95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97" name="Rounded Rectangle 96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98" name="Rounded Rectangle 97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95" name="Rounded Rectangle 94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93" name="Straight Connector 92"/>
                <p:cNvCxnSpPr>
                  <a:stCxn id="98" idx="3"/>
                  <a:endCxn id="95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0" name="Group 79"/>
              <p:cNvGrpSpPr/>
              <p:nvPr/>
            </p:nvGrpSpPr>
            <p:grpSpPr>
              <a:xfrm>
                <a:off x="1634435" y="4426234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85" name="Group 84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87" name="Group 86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89" name="Rounded Rectangle 88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90" name="Rounded Rectangle 89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91" name="Rounded Rectangle 90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88" name="Rounded Rectangle 87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86" name="Straight Connector 85"/>
                <p:cNvCxnSpPr>
                  <a:stCxn id="91" idx="3"/>
                  <a:endCxn id="88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1" name="Can 80"/>
              <p:cNvSpPr/>
              <p:nvPr/>
            </p:nvSpPr>
            <p:spPr>
              <a:xfrm>
                <a:off x="6283739" y="2890351"/>
                <a:ext cx="1490870" cy="1982857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" dirty="0" smtClean="0"/>
                  <a:t>Database</a:t>
                </a:r>
                <a:endParaRPr lang="en-US" sz="200" dirty="0"/>
              </a:p>
            </p:txBody>
          </p:sp>
          <p:cxnSp>
            <p:nvCxnSpPr>
              <p:cNvPr id="82" name="Straight Connector 81"/>
              <p:cNvCxnSpPr>
                <a:stCxn id="102" idx="3"/>
                <a:endCxn id="81" idx="2"/>
              </p:cNvCxnSpPr>
              <p:nvPr/>
            </p:nvCxnSpPr>
            <p:spPr>
              <a:xfrm>
                <a:off x="5152914" y="2700131"/>
                <a:ext cx="1130825" cy="118164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>
                <a:stCxn id="95" idx="3"/>
                <a:endCxn id="81" idx="2"/>
              </p:cNvCxnSpPr>
              <p:nvPr/>
            </p:nvCxnSpPr>
            <p:spPr>
              <a:xfrm>
                <a:off x="5152914" y="3881780"/>
                <a:ext cx="1130825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>
                <a:stCxn id="88" idx="3"/>
                <a:endCxn id="81" idx="2"/>
              </p:cNvCxnSpPr>
              <p:nvPr/>
            </p:nvCxnSpPr>
            <p:spPr>
              <a:xfrm flipV="1">
                <a:off x="5152914" y="3881780"/>
                <a:ext cx="1130825" cy="119049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Rounded Rectangle 74"/>
            <p:cNvSpPr/>
            <p:nvPr/>
          </p:nvSpPr>
          <p:spPr>
            <a:xfrm>
              <a:off x="1200249" y="351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N</a:t>
              </a:r>
              <a:endParaRPr lang="en-US" dirty="0"/>
            </a:p>
          </p:txBody>
        </p:sp>
        <p:cxnSp>
          <p:nvCxnSpPr>
            <p:cNvPr id="76" name="Straight Arrow Connector 75"/>
            <p:cNvCxnSpPr>
              <a:stCxn id="75" idx="0"/>
              <a:endCxn id="77" idx="2"/>
            </p:cNvCxnSpPr>
            <p:nvPr/>
          </p:nvCxnSpPr>
          <p:spPr>
            <a:xfrm flipV="1">
              <a:off x="1927086" y="3222007"/>
              <a:ext cx="1" cy="28893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TextBox 107"/>
          <p:cNvSpPr txBox="1"/>
          <p:nvPr/>
        </p:nvSpPr>
        <p:spPr>
          <a:xfrm>
            <a:off x="457200" y="5223566"/>
            <a:ext cx="822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BTW: You cannot start more than 20 EC2 instances in parallel</a:t>
            </a:r>
          </a:p>
          <a:p>
            <a:pPr algn="ctr"/>
            <a:r>
              <a:rPr lang="en-US" sz="2400" dirty="0" smtClean="0"/>
              <a:t>=&gt; Request to Increase Amazon EC2 Instance Limit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97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Best configuration</a:t>
            </a:r>
          </a:p>
          <a:p>
            <a:pPr lvl="1"/>
            <a:r>
              <a:rPr lang="en-US" dirty="0" smtClean="0"/>
              <a:t>Throughput vs. response </a:t>
            </a:r>
            <a:r>
              <a:rPr lang="en-US" dirty="0"/>
              <a:t>t</a:t>
            </a:r>
            <a:r>
              <a:rPr lang="en-US" dirty="0" smtClean="0"/>
              <a:t>ime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  <a:p>
            <a:r>
              <a:rPr lang="en-US" dirty="0" smtClean="0"/>
              <a:t>System limit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 tests</a:t>
            </a:r>
          </a:p>
          <a:p>
            <a:r>
              <a:rPr lang="en-US" dirty="0" smtClean="0"/>
              <a:t>Bottlenecks, optimization Points</a:t>
            </a:r>
          </a:p>
          <a:p>
            <a:pPr lvl="1"/>
            <a:r>
              <a:rPr lang="en-US" dirty="0" smtClean="0"/>
              <a:t>Which component spends how much time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0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TODO: insert plot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18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2h Test configuration</a:t>
            </a:r>
          </a:p>
          <a:p>
            <a:pPr lvl="1"/>
            <a:r>
              <a:rPr lang="en-US" dirty="0" smtClean="0"/>
              <a:t>For 95% of all </a:t>
            </a:r>
            <a:r>
              <a:rPr lang="en-US" b="1" dirty="0" err="1" smtClean="0"/>
              <a:t>sendMessage</a:t>
            </a:r>
            <a:r>
              <a:rPr lang="en-US" dirty="0" smtClean="0"/>
              <a:t> requests, the response time will be </a:t>
            </a:r>
            <a:r>
              <a:rPr lang="en-US" b="1" dirty="0" smtClean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 smtClean="0"/>
              <a:t>For 95</a:t>
            </a:r>
            <a:r>
              <a:rPr lang="en-US" dirty="0"/>
              <a:t>% of all </a:t>
            </a:r>
            <a:r>
              <a:rPr lang="en-US" b="1" dirty="0" err="1" smtClean="0"/>
              <a:t>peekMessage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/>
              <a:t>For 95% of all </a:t>
            </a:r>
            <a:r>
              <a:rPr lang="en-US" b="1" dirty="0" err="1" smtClean="0"/>
              <a:t>dequeueMessage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/>
              <a:t>ms</a:t>
            </a:r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</a:t>
            </a:r>
            <a:r>
              <a:rPr lang="en-US" dirty="0" smtClean="0"/>
              <a:t>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1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Screenshot 2013-11-12 23.29.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7" b="99389" l="9976" r="933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6311" r="-26311"/>
          <a:stretch>
            <a:fillRect/>
          </a:stretch>
        </p:blipFill>
        <p:spPr>
          <a:xfrm>
            <a:off x="201576" y="1123600"/>
            <a:ext cx="8748786" cy="570442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 smtClean="0"/>
              <a:t>–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 smtClean="0"/>
              <a:t>– </a:t>
            </a:r>
            <a:r>
              <a:rPr lang="en-US" sz="3600" dirty="0" smtClean="0"/>
              <a:t>Primary </a:t>
            </a:r>
            <a:r>
              <a:rPr lang="en-US" sz="3600" dirty="0" smtClean="0"/>
              <a:t>Features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Clients</a:t>
            </a:r>
            <a:endParaRPr lang="en-US" dirty="0" smtClean="0"/>
          </a:p>
          <a:p>
            <a:r>
              <a:rPr lang="en-US" dirty="0" smtClean="0"/>
              <a:t># Brokers</a:t>
            </a:r>
          </a:p>
          <a:p>
            <a:r>
              <a:rPr lang="en-US" dirty="0" smtClean="0"/>
              <a:t>DB Connection Pool Size</a:t>
            </a:r>
          </a:p>
          <a:p>
            <a:r>
              <a:rPr lang="en-US" dirty="0" smtClean="0"/>
              <a:t>Worker Pool Size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      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  <a:endParaRPr lang="en-US" dirty="0" smtClean="0"/>
          </a:p>
        </p:txBody>
      </p:sp>
      <p:sp>
        <p:nvSpPr>
          <p:cNvPr id="7" name="Right Arrow 6"/>
          <p:cNvSpPr/>
          <p:nvPr/>
        </p:nvSpPr>
        <p:spPr>
          <a:xfrm>
            <a:off x="1612348" y="3975654"/>
            <a:ext cx="2131391" cy="11043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6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</a:t>
            </a:r>
            <a:r>
              <a:rPr lang="en-US" sz="3600" dirty="0" smtClean="0"/>
              <a:t>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Throughput</a:t>
            </a:r>
          </a:p>
          <a:p>
            <a:pPr lvl="1"/>
            <a:r>
              <a:rPr lang="en-US" dirty="0" smtClean="0"/>
              <a:t>TODO: insert throughput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76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</a:t>
            </a:r>
            <a:r>
              <a:rPr lang="en-US" sz="3600" dirty="0" smtClean="0"/>
              <a:t>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Response time</a:t>
            </a:r>
          </a:p>
          <a:p>
            <a:pPr lvl="1"/>
            <a:r>
              <a:rPr lang="en-US" dirty="0" smtClean="0"/>
              <a:t>TODO: insert response time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204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618808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85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385272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509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Experiments</a:t>
            </a:r>
            <a:endParaRPr lang="en-US" dirty="0" smtClean="0"/>
          </a:p>
          <a:p>
            <a:r>
              <a:rPr lang="en-US" dirty="0" smtClean="0"/>
              <a:t>Lessons </a:t>
            </a:r>
            <a:r>
              <a:rPr lang="en-US" dirty="0" smtClean="0"/>
              <a:t>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70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32683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l="1662" r="1662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229825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Improvements during this milestone</a:t>
            </a:r>
            <a:endParaRPr lang="en-US" dirty="0"/>
          </a:p>
          <a:p>
            <a:pPr lvl="1"/>
            <a:r>
              <a:rPr lang="en-US" dirty="0" smtClean="0"/>
              <a:t>Response time stability</a:t>
            </a:r>
          </a:p>
          <a:p>
            <a:pPr lvl="1"/>
            <a:r>
              <a:rPr lang="en-US" dirty="0" smtClean="0"/>
              <a:t>Throughput</a:t>
            </a:r>
          </a:p>
          <a:p>
            <a:r>
              <a:rPr lang="en-US" dirty="0" smtClean="0"/>
              <a:t>Saturated system</a:t>
            </a:r>
          </a:p>
          <a:p>
            <a:pPr lvl="1"/>
            <a:r>
              <a:rPr lang="en-US" dirty="0" smtClean="0"/>
              <a:t>=&gt; higher throughput</a:t>
            </a:r>
            <a:endParaRPr lang="en-US" dirty="0" smtClean="0"/>
          </a:p>
          <a:p>
            <a:pPr lvl="1"/>
            <a:r>
              <a:rPr lang="en-US" dirty="0" smtClean="0"/>
              <a:t>=&gt; higher variance in response time</a:t>
            </a:r>
            <a:endParaRPr lang="en-US" dirty="0" smtClean="0"/>
          </a:p>
          <a:p>
            <a:r>
              <a:rPr lang="en-US" dirty="0" smtClean="0"/>
              <a:t>Improvement potential / bottleneck</a:t>
            </a:r>
          </a:p>
          <a:p>
            <a:pPr lvl="1"/>
            <a:r>
              <a:rPr lang="en-US" dirty="0" smtClean="0"/>
              <a:t>Database</a:t>
            </a:r>
            <a:endParaRPr lang="en-US" dirty="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123966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26668" r="-26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53573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20381" r="-203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6796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9752" b="9752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4152575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791" r="-36791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45796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91774-9E15-0747-B037-09BDD2E11EBC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Design</a:t>
            </a:r>
          </a:p>
          <a:p>
            <a:pPr lvl="1"/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Middleware</a:t>
            </a:r>
          </a:p>
          <a:p>
            <a:pPr lvl="1"/>
            <a:r>
              <a:rPr lang="en-US" dirty="0" smtClean="0"/>
              <a:t>Database Interface</a:t>
            </a:r>
          </a:p>
          <a:p>
            <a:pPr lvl="1"/>
            <a:r>
              <a:rPr lang="en-US" dirty="0" smtClean="0"/>
              <a:t>Client Interface</a:t>
            </a:r>
            <a:endParaRPr lang="en-US" dirty="0" smtClean="0"/>
          </a:p>
          <a:p>
            <a:r>
              <a:rPr lang="en-US" dirty="0" smtClean="0"/>
              <a:t>Experiments</a:t>
            </a:r>
            <a:endParaRPr lang="en-US" dirty="0" smtClean="0"/>
          </a:p>
          <a:p>
            <a:pPr lvl="1"/>
            <a:r>
              <a:rPr lang="en-US" dirty="0" smtClean="0"/>
              <a:t>Setup</a:t>
            </a:r>
          </a:p>
          <a:p>
            <a:pPr lvl="1"/>
            <a:r>
              <a:rPr lang="en-US" dirty="0" smtClean="0"/>
              <a:t>Summary</a:t>
            </a:r>
          </a:p>
          <a:p>
            <a:pPr lvl="1"/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2h </a:t>
            </a:r>
            <a:r>
              <a:rPr lang="en-US" dirty="0" smtClean="0"/>
              <a:t>Trace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51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6865" r="6865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8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20093" r="-20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3185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6107" b="-6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96338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476E-D800-424B-B65F-23515A59B544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Overview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871538" y="1733826"/>
            <a:ext cx="7408862" cy="4052956"/>
            <a:chOff x="871538" y="1733826"/>
            <a:chExt cx="7408862" cy="4052956"/>
          </a:xfrm>
        </p:grpSpPr>
        <p:sp>
          <p:nvSpPr>
            <p:cNvPr id="64" name="Rectangle 63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12" name="Rounded Rectangle 11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3" name="Straight Connector 32"/>
              <p:cNvCxnSpPr>
                <a:stCxn id="10" idx="3"/>
                <a:endCxn id="12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2" name="Rounded Rectangle 4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9" name="Rounded Rectangle 3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7" name="Straight Connector 36"/>
              <p:cNvCxnSpPr>
                <a:stCxn id="42" idx="3"/>
                <a:endCxn id="3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8" name="Rounded Rectangle 4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9" name="Rounded Rectangle 4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50" name="Rounded Rectangle 4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47" name="Rounded Rectangle 4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45" name="Straight Connector 44"/>
              <p:cNvCxnSpPr>
                <a:stCxn id="50" idx="3"/>
                <a:endCxn id="4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Can 50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53" name="Straight Connector 52"/>
            <p:cNvCxnSpPr>
              <a:stCxn id="12" idx="3"/>
              <a:endCxn id="51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9" idx="3"/>
              <a:endCxn id="51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47" idx="3"/>
              <a:endCxn id="51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/>
          <p:cNvCxnSpPr/>
          <p:nvPr/>
        </p:nvCxnSpPr>
        <p:spPr>
          <a:xfrm>
            <a:off x="3357217" y="1733826"/>
            <a:ext cx="0" cy="40529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806660" y="1733826"/>
            <a:ext cx="0" cy="4048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5510691" y="3556008"/>
            <a:ext cx="87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JDBC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903311" y="3543375"/>
            <a:ext cx="117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 IP Sockets</a:t>
            </a:r>
          </a:p>
        </p:txBody>
      </p:sp>
    </p:spTree>
    <p:extLst>
      <p:ext uri="{BB962C8B-B14F-4D97-AF65-F5344CB8AC3E}">
        <p14:creationId xmlns:p14="http://schemas.microsoft.com/office/powerpoint/2010/main" val="42681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921565" y="1855315"/>
            <a:ext cx="5256696" cy="39756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 smtClean="0"/>
              <a:t>Middleware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59425" y="2975112"/>
            <a:ext cx="1115391" cy="1104348"/>
            <a:chOff x="1380446" y="2142435"/>
            <a:chExt cx="1115391" cy="1104348"/>
          </a:xfrm>
        </p:grpSpPr>
        <p:sp>
          <p:nvSpPr>
            <p:cNvPr id="13" name="Rounded Rectangle 12"/>
            <p:cNvSpPr/>
            <p:nvPr/>
          </p:nvSpPr>
          <p:spPr>
            <a:xfrm>
              <a:off x="1380446" y="2142435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477631" y="2228577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574816" y="2325762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2065130" y="2330186"/>
            <a:ext cx="828261" cy="18553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NIO</a:t>
            </a:r>
            <a:endParaRPr lang="en-US" sz="1400" dirty="0"/>
          </a:p>
        </p:txBody>
      </p:sp>
      <p:sp>
        <p:nvSpPr>
          <p:cNvPr id="18" name="Rectangle 17"/>
          <p:cNvSpPr/>
          <p:nvPr/>
        </p:nvSpPr>
        <p:spPr>
          <a:xfrm>
            <a:off x="2060718" y="5035833"/>
            <a:ext cx="832674" cy="64052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Buffer Pool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6040782" y="2429577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DB Connection Pool</a:t>
            </a:r>
            <a:endParaRPr lang="en-US" sz="1400" dirty="0"/>
          </a:p>
        </p:txBody>
      </p:sp>
      <p:sp>
        <p:nvSpPr>
          <p:cNvPr id="24" name="Can 23"/>
          <p:cNvSpPr/>
          <p:nvPr/>
        </p:nvSpPr>
        <p:spPr>
          <a:xfrm>
            <a:off x="7564773" y="2848621"/>
            <a:ext cx="1115391" cy="148347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2992783" y="2286005"/>
            <a:ext cx="1546087" cy="879068"/>
            <a:chOff x="2992783" y="2562080"/>
            <a:chExt cx="1546087" cy="879068"/>
          </a:xfrm>
        </p:grpSpPr>
        <p:grpSp>
          <p:nvGrpSpPr>
            <p:cNvPr id="32" name="Group 31"/>
            <p:cNvGrpSpPr/>
            <p:nvPr/>
          </p:nvGrpSpPr>
          <p:grpSpPr>
            <a:xfrm>
              <a:off x="2992783" y="2893383"/>
              <a:ext cx="1546087" cy="547765"/>
              <a:chOff x="2992783" y="2893383"/>
              <a:chExt cx="1546087" cy="547765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992783" y="2893383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3235741" y="2893383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3487533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752577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4017620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4271619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/>
            <p:cNvSpPr txBox="1"/>
            <p:nvPr/>
          </p:nvSpPr>
          <p:spPr>
            <a:xfrm>
              <a:off x="3092174" y="2562080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Request Queue</a:t>
              </a:r>
              <a:endParaRPr lang="en-US" sz="1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010455" y="3151820"/>
            <a:ext cx="1546087" cy="879068"/>
            <a:chOff x="2992783" y="2286005"/>
            <a:chExt cx="1546087" cy="879068"/>
          </a:xfrm>
        </p:grpSpPr>
        <p:grpSp>
          <p:nvGrpSpPr>
            <p:cNvPr id="36" name="Group 35"/>
            <p:cNvGrpSpPr/>
            <p:nvPr/>
          </p:nvGrpSpPr>
          <p:grpSpPr>
            <a:xfrm>
              <a:off x="2992783" y="2617308"/>
              <a:ext cx="1546087" cy="547765"/>
              <a:chOff x="2992783" y="2617308"/>
              <a:chExt cx="1546087" cy="547765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2992783" y="2617308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3235741" y="2617308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3487533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3752577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4017620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4271619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/>
            <p:cNvSpPr txBox="1"/>
            <p:nvPr/>
          </p:nvSpPr>
          <p:spPr>
            <a:xfrm>
              <a:off x="3092174" y="2286005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Response Queue</a:t>
              </a:r>
              <a:endParaRPr lang="en-US" sz="1400" dirty="0"/>
            </a:p>
          </p:txBody>
        </p:sp>
      </p:grpSp>
      <p:sp>
        <p:nvSpPr>
          <p:cNvPr id="45" name="Right Arrow 44"/>
          <p:cNvSpPr/>
          <p:nvPr/>
        </p:nvSpPr>
        <p:spPr>
          <a:xfrm>
            <a:off x="3092170" y="2682975"/>
            <a:ext cx="1358351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10800000">
            <a:off x="3092172" y="3549393"/>
            <a:ext cx="1358349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771629" y="2418538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Worker Pool</a:t>
            </a:r>
            <a:endParaRPr lang="en-US" sz="1400" dirty="0"/>
          </a:p>
        </p:txBody>
      </p:sp>
      <p:sp>
        <p:nvSpPr>
          <p:cNvPr id="8" name="Up-Down Arrow 7"/>
          <p:cNvSpPr/>
          <p:nvPr/>
        </p:nvSpPr>
        <p:spPr>
          <a:xfrm>
            <a:off x="2288208" y="4276876"/>
            <a:ext cx="362227" cy="61538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7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Expo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1834</TotalTime>
  <Words>1159</Words>
  <Application>Microsoft Macintosh PowerPoint</Application>
  <PresentationFormat>On-screen Show (4:3)</PresentationFormat>
  <Paragraphs>412</Paragraphs>
  <Slides>37</Slides>
  <Notes>4</Notes>
  <HiddenSlides>8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Waveform</vt:lpstr>
      <vt:lpstr>MLMQ Mat Luke Message Queuing</vt:lpstr>
      <vt:lpstr>PowerPoint Presentation</vt:lpstr>
      <vt:lpstr>Agenda</vt:lpstr>
      <vt:lpstr>Agenda</vt:lpstr>
      <vt:lpstr>Design</vt:lpstr>
      <vt:lpstr>Design</vt:lpstr>
      <vt:lpstr>Design</vt:lpstr>
      <vt:lpstr>Design – Overview</vt:lpstr>
      <vt:lpstr>Design – Middleware</vt:lpstr>
      <vt:lpstr>Design – Middleware</vt:lpstr>
      <vt:lpstr>Design – Database</vt:lpstr>
      <vt:lpstr>Design – Database Interface</vt:lpstr>
      <vt:lpstr>Design – Client Interface</vt:lpstr>
      <vt:lpstr>Experiments</vt:lpstr>
      <vt:lpstr>Experiments – Setup</vt:lpstr>
      <vt:lpstr>Experiments – Setup</vt:lpstr>
      <vt:lpstr>Experiments – Setup</vt:lpstr>
      <vt:lpstr>Experiments – Setup</vt:lpstr>
      <vt:lpstr>Experiments – Sequential Test</vt:lpstr>
      <vt:lpstr>Experiments – Parallel Tests</vt:lpstr>
      <vt:lpstr>Experiments – Summary</vt:lpstr>
      <vt:lpstr>Experiments – 2h Trace</vt:lpstr>
      <vt:lpstr>Experiments – 2h Trace</vt:lpstr>
      <vt:lpstr>Experiments – Features</vt:lpstr>
      <vt:lpstr>Experiments – Primary Features</vt:lpstr>
      <vt:lpstr>Experiments – Results: 2k Test</vt:lpstr>
      <vt:lpstr>Experiments – Results: 2k Test</vt:lpstr>
      <vt:lpstr>Experiments – Results</vt:lpstr>
      <vt:lpstr>Experiments – Results</vt:lpstr>
      <vt:lpstr>Experiments – Results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</dc:title>
  <dc:creator>Lukas Elmer</dc:creator>
  <cp:lastModifiedBy>Lukas Elmer</cp:lastModifiedBy>
  <cp:revision>135</cp:revision>
  <dcterms:created xsi:type="dcterms:W3CDTF">2013-11-11T17:38:36Z</dcterms:created>
  <dcterms:modified xsi:type="dcterms:W3CDTF">2013-11-13T00:13:19Z</dcterms:modified>
</cp:coreProperties>
</file>

<file path=docProps/thumbnail.jpeg>
</file>